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ov" ContentType="vide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1F2B"/>
    <a:srgbClr val="B71822"/>
    <a:srgbClr val="A7161F"/>
    <a:srgbClr val="9D0412"/>
    <a:srgbClr val="206DB7"/>
    <a:srgbClr val="1B5893"/>
    <a:srgbClr val="E2E2E2"/>
    <a:srgbClr val="D1D1D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81F7-E32C-0346-93A8-0ED2343D43B9}" type="datetimeFigureOut">
              <a:rPr kumimoji="1" lang="ja-JP" altLang="en-US" smtClean="0"/>
              <a:pPr/>
              <a:t>2016/1/28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312B-73CD-E94D-86D9-EE2CA27AD2E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97754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81F7-E32C-0346-93A8-0ED2343D43B9}" type="datetimeFigureOut">
              <a:rPr kumimoji="1" lang="ja-JP" altLang="en-US" smtClean="0"/>
              <a:pPr/>
              <a:t>2016/1/28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312B-73CD-E94D-86D9-EE2CA27AD2E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621768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81F7-E32C-0346-93A8-0ED2343D43B9}" type="datetimeFigureOut">
              <a:rPr kumimoji="1" lang="ja-JP" altLang="en-US" smtClean="0"/>
              <a:pPr/>
              <a:t>2016/1/28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312B-73CD-E94D-86D9-EE2CA27AD2E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454219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&amp;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FFFFFF"/>
                </a:solidFill>
              </a:rPr>
              <a:t>タイトルテキスト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本文レベル1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本文レベル2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本文レベル3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本文レベル4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本文レベル 5</a:t>
            </a:r>
          </a:p>
        </p:txBody>
      </p:sp>
    </p:spTree>
    <p:extLst>
      <p:ext uri="{BB962C8B-B14F-4D97-AF65-F5344CB8AC3E}">
        <p14:creationId xmlns:p14="http://schemas.microsoft.com/office/powerpoint/2010/main" xmlns="" val="42733744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81F7-E32C-0346-93A8-0ED2343D43B9}" type="datetimeFigureOut">
              <a:rPr kumimoji="1" lang="ja-JP" altLang="en-US" smtClean="0"/>
              <a:pPr/>
              <a:t>2016/1/28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312B-73CD-E94D-86D9-EE2CA27AD2E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8328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81F7-E32C-0346-93A8-0ED2343D43B9}" type="datetimeFigureOut">
              <a:rPr kumimoji="1" lang="ja-JP" altLang="en-US" smtClean="0"/>
              <a:pPr/>
              <a:t>2016/1/28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312B-73CD-E94D-86D9-EE2CA27AD2E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808246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81F7-E32C-0346-93A8-0ED2343D43B9}" type="datetimeFigureOut">
              <a:rPr kumimoji="1" lang="ja-JP" altLang="en-US" smtClean="0"/>
              <a:pPr/>
              <a:t>2016/1/28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312B-73CD-E94D-86D9-EE2CA27AD2E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761838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81F7-E32C-0346-93A8-0ED2343D43B9}" type="datetimeFigureOut">
              <a:rPr kumimoji="1" lang="ja-JP" altLang="en-US" smtClean="0"/>
              <a:pPr/>
              <a:t>2016/1/28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312B-73CD-E94D-86D9-EE2CA27AD2E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46989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81F7-E32C-0346-93A8-0ED2343D43B9}" type="datetimeFigureOut">
              <a:rPr kumimoji="1" lang="ja-JP" altLang="en-US" smtClean="0"/>
              <a:pPr/>
              <a:t>2016/1/28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312B-73CD-E94D-86D9-EE2CA27AD2E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96325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81F7-E32C-0346-93A8-0ED2343D43B9}" type="datetimeFigureOut">
              <a:rPr kumimoji="1" lang="ja-JP" altLang="en-US" smtClean="0"/>
              <a:pPr/>
              <a:t>2016/1/28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312B-73CD-E94D-86D9-EE2CA27AD2E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752240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81F7-E32C-0346-93A8-0ED2343D43B9}" type="datetimeFigureOut">
              <a:rPr kumimoji="1" lang="ja-JP" altLang="en-US" smtClean="0"/>
              <a:pPr/>
              <a:t>2016/1/28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312B-73CD-E94D-86D9-EE2CA27AD2E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672973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81F7-E32C-0346-93A8-0ED2343D43B9}" type="datetimeFigureOut">
              <a:rPr kumimoji="1" lang="ja-JP" altLang="en-US" smtClean="0"/>
              <a:pPr/>
              <a:t>2016/1/28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312B-73CD-E94D-86D9-EE2CA27AD2E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93578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481F7-E32C-0346-93A8-0ED2343D43B9}" type="datetimeFigureOut">
              <a:rPr kumimoji="1" lang="ja-JP" altLang="en-US" smtClean="0"/>
              <a:pPr/>
              <a:t>2016/1/28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F312B-73CD-E94D-86D9-EE2CA27AD2E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25397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video" Target="../media/media5.mov"/><Relationship Id="rId7" Type="http://schemas.microsoft.com/office/2007/relationships/media" Target="../media/media4.mov"/><Relationship Id="rId2" Type="http://schemas.openxmlformats.org/officeDocument/2006/relationships/video" Target="../media/media4.mov"/><Relationship Id="rId1" Type="http://schemas.openxmlformats.org/officeDocument/2006/relationships/video" Target="../media/media3.mov"/><Relationship Id="rId6" Type="http://schemas.openxmlformats.org/officeDocument/2006/relationships/image" Target="../media/image1.png"/><Relationship Id="rId5" Type="http://schemas.microsoft.com/office/2007/relationships/media" Target="../media/media3.mov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2.xml"/><Relationship Id="rId9" Type="http://schemas.microsoft.com/office/2007/relationships/media" Target="../media/media5.mo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 txBox="1">
            <a:spLocks noGrp="1"/>
          </p:cNvSpPr>
          <p:nvPr>
            <p:ph type="title"/>
          </p:nvPr>
        </p:nvSpPr>
        <p:spPr>
          <a:xfrm>
            <a:off x="4523485" y="4148116"/>
            <a:ext cx="4786033" cy="15802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algn="l" latinLnBrk="1" hangingPunct="0"/>
            <a:r>
              <a:rPr lang="en-US" altLang="ja-JP" sz="1400" dirty="0" smtClean="0">
                <a:latin typeface="Times New Roman"/>
                <a:cs typeface="Times New Roman"/>
              </a:rPr>
              <a:t>Fig</a:t>
            </a:r>
            <a:r>
              <a:rPr lang="en-US" altLang="en-US" sz="1400" dirty="0" smtClean="0">
                <a:latin typeface="Times New Roman"/>
                <a:cs typeface="Times New Roman"/>
              </a:rPr>
              <a:t>.3   Perioperative echocardiography</a:t>
            </a:r>
            <a:br>
              <a:rPr lang="en-US" altLang="en-US" sz="1400" dirty="0" smtClean="0">
                <a:latin typeface="Times New Roman"/>
                <a:cs typeface="Times New Roman"/>
              </a:rPr>
            </a:br>
            <a:r>
              <a:rPr lang="en-US" altLang="en-US" sz="1400" dirty="0" smtClean="0">
                <a:latin typeface="Times New Roman"/>
                <a:cs typeface="Times New Roman"/>
              </a:rPr>
              <a:t> </a:t>
            </a:r>
            <a:r>
              <a:rPr lang="ja-JP" altLang="en-US" sz="1400" dirty="0">
                <a:latin typeface="Times New Roman"/>
                <a:cs typeface="Times New Roman"/>
              </a:rPr>
              <a:t>　</a:t>
            </a:r>
            <a:r>
              <a:rPr lang="en-US" altLang="es-ES_tradnl" sz="1400" dirty="0">
                <a:latin typeface="Times New Roman"/>
                <a:cs typeface="Times New Roman"/>
              </a:rPr>
              <a:t/>
            </a:r>
            <a:br>
              <a:rPr lang="en-US" altLang="es-ES_tradnl" sz="1400" dirty="0">
                <a:latin typeface="Times New Roman"/>
                <a:cs typeface="Times New Roman"/>
              </a:rPr>
            </a:br>
            <a:r>
              <a:rPr lang="en-US" altLang="es-ES_tradnl" sz="1400" dirty="0" smtClean="0">
                <a:latin typeface="Times New Roman"/>
                <a:cs typeface="Times New Roman"/>
              </a:rPr>
              <a:t>A:  Pre operative echo showed a narrow communication </a:t>
            </a:r>
            <a:br>
              <a:rPr lang="en-US" altLang="es-ES_tradnl" sz="1400" dirty="0" smtClean="0">
                <a:latin typeface="Times New Roman"/>
                <a:cs typeface="Times New Roman"/>
              </a:rPr>
            </a:br>
            <a:r>
              <a:rPr lang="en-US" altLang="es-ES_tradnl" sz="1400" dirty="0">
                <a:latin typeface="Times New Roman"/>
                <a:cs typeface="Times New Roman"/>
              </a:rPr>
              <a:t> </a:t>
            </a:r>
            <a:r>
              <a:rPr lang="en-US" altLang="es-ES_tradnl" sz="1400" dirty="0" smtClean="0">
                <a:latin typeface="Times New Roman"/>
                <a:cs typeface="Times New Roman"/>
              </a:rPr>
              <a:t>      between 2 chambers in the left ventricle.</a:t>
            </a:r>
            <a:br>
              <a:rPr lang="en-US" altLang="es-ES_tradnl" sz="1400" dirty="0" smtClean="0">
                <a:latin typeface="Times New Roman"/>
                <a:cs typeface="Times New Roman"/>
              </a:rPr>
            </a:br>
            <a:r>
              <a:rPr lang="en-US" altLang="es-ES_tradnl" sz="1400" dirty="0" smtClean="0">
                <a:latin typeface="Times New Roman"/>
                <a:cs typeface="Times New Roman"/>
              </a:rPr>
              <a:t>B:  Echocardiography 1 week after surgery</a:t>
            </a:r>
            <a:br>
              <a:rPr lang="en-US" altLang="es-ES_tradnl" sz="1400" dirty="0" smtClean="0">
                <a:latin typeface="Times New Roman"/>
                <a:cs typeface="Times New Roman"/>
              </a:rPr>
            </a:br>
            <a:r>
              <a:rPr lang="en-US" altLang="es-ES_tradnl" sz="1400" dirty="0" smtClean="0">
                <a:latin typeface="Times New Roman"/>
                <a:cs typeface="Times New Roman"/>
              </a:rPr>
              <a:t>C:  Echocardiography  9 months after surgery showed a  wide</a:t>
            </a:r>
            <a:br>
              <a:rPr lang="en-US" altLang="es-ES_tradnl" sz="1400" dirty="0" smtClean="0">
                <a:latin typeface="Times New Roman"/>
                <a:cs typeface="Times New Roman"/>
              </a:rPr>
            </a:br>
            <a:r>
              <a:rPr lang="en-US" altLang="es-ES_tradnl" sz="1400" dirty="0">
                <a:latin typeface="Times New Roman"/>
                <a:cs typeface="Times New Roman"/>
              </a:rPr>
              <a:t> </a:t>
            </a:r>
            <a:r>
              <a:rPr lang="en-US" altLang="es-ES_tradnl" sz="1400" dirty="0" smtClean="0">
                <a:latin typeface="Times New Roman"/>
                <a:cs typeface="Times New Roman"/>
              </a:rPr>
              <a:t>     communication as  seen at  immediately after surgery.</a:t>
            </a:r>
            <a:endParaRPr kumimoji="0" lang="ja-JP" altLang="en-US" sz="1400" i="1" dirty="0">
              <a:solidFill>
                <a:srgbClr val="FFFFFF"/>
              </a:solidFill>
              <a:latin typeface="Times New Roman"/>
              <a:cs typeface="Times New Roman"/>
              <a:sym typeface="HGMaruGothicMPRO"/>
            </a:endParaRPr>
          </a:p>
        </p:txBody>
      </p:sp>
      <p:pic>
        <p:nvPicPr>
          <p:cNvPr id="6" name="2014-10-6 LV systolic jet（変換済み）.mo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8397" y="998730"/>
            <a:ext cx="4080782" cy="2784684"/>
          </a:xfrm>
          <a:prstGeom prst="rect">
            <a:avLst/>
          </a:prstGeom>
        </p:spPr>
      </p:pic>
      <p:pic>
        <p:nvPicPr>
          <p:cNvPr id="7" name="2014-10-28 LV jet（変換済み）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8397" y="3935306"/>
            <a:ext cx="4101081" cy="2798537"/>
          </a:xfrm>
          <a:prstGeom prst="rect">
            <a:avLst/>
          </a:prstGeom>
        </p:spPr>
      </p:pic>
      <p:pic>
        <p:nvPicPr>
          <p:cNvPr id="8" name="2015-6 LV jet（変換済み）.mov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734347" y="990437"/>
            <a:ext cx="4142879" cy="2792978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17568" y="1109507"/>
            <a:ext cx="1131842" cy="3491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7" tIns="35717" rIns="35717" bIns="35717" numCol="1" spcCol="26788" rtlCol="0" anchor="ctr">
            <a:spAutoFit/>
          </a:bodyPr>
          <a:lstStyle/>
          <a:p>
            <a:pPr algn="ctr" defTabSz="410751" latinLnBrk="1" hangingPunct="0"/>
            <a:r>
              <a:rPr kumimoji="0" lang="en-US" altLang="en-US" dirty="0" smtClean="0">
                <a:solidFill>
                  <a:srgbClr val="FFFFFF"/>
                </a:solidFill>
                <a:latin typeface="Times New Roman"/>
                <a:ea typeface="+mj-ea"/>
                <a:cs typeface="Times New Roman"/>
                <a:sym typeface="HGMaruGothicMPRO"/>
              </a:rPr>
              <a:t>&lt;Pre </a:t>
            </a:r>
            <a:r>
              <a:rPr kumimoji="0" lang="en-US" altLang="en-US" dirty="0" err="1" smtClean="0">
                <a:solidFill>
                  <a:srgbClr val="FFFFFF"/>
                </a:solidFill>
                <a:latin typeface="Times New Roman"/>
                <a:ea typeface="+mj-ea"/>
                <a:cs typeface="Times New Roman"/>
                <a:sym typeface="HGMaruGothicMPRO"/>
              </a:rPr>
              <a:t>ope</a:t>
            </a:r>
            <a:r>
              <a:rPr kumimoji="0" lang="ja-JP" altLang="en-US" dirty="0" smtClean="0">
                <a:solidFill>
                  <a:srgbClr val="FFFFFF"/>
                </a:solidFill>
                <a:latin typeface="Times New Roman"/>
                <a:ea typeface="+mj-ea"/>
                <a:cs typeface="Times New Roman"/>
                <a:sym typeface="HGMaruGothicMPRO"/>
              </a:rPr>
              <a:t>＞</a:t>
            </a:r>
            <a:endParaRPr kumimoji="0" lang="ja-JP" altLang="en-US" dirty="0">
              <a:solidFill>
                <a:srgbClr val="FFFFFF"/>
              </a:solidFill>
              <a:latin typeface="Times New Roman"/>
              <a:ea typeface="+mj-ea"/>
              <a:cs typeface="Times New Roman"/>
              <a:sym typeface="HGMaruGothicMPRO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02107" y="4046083"/>
            <a:ext cx="1322549" cy="3491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7" tIns="35717" rIns="35717" bIns="35717" numCol="1" spcCol="26788" rtlCol="0" anchor="ctr">
            <a:spAutoFit/>
          </a:bodyPr>
          <a:lstStyle/>
          <a:p>
            <a:pPr algn="ctr" defTabSz="410751" latinLnBrk="1" hangingPunct="0"/>
            <a:r>
              <a:rPr kumimoji="0" lang="ja-JP" altLang="en-US" dirty="0" smtClean="0">
                <a:solidFill>
                  <a:srgbClr val="FFFFFF"/>
                </a:solidFill>
                <a:latin typeface="Times New Roman"/>
                <a:ea typeface="+mj-ea"/>
                <a:cs typeface="Times New Roman"/>
                <a:sym typeface="HGMaruGothicMPRO"/>
              </a:rPr>
              <a:t>＜</a:t>
            </a:r>
            <a:r>
              <a:rPr kumimoji="0" lang="en-US" altLang="en-US" dirty="0" smtClean="0">
                <a:solidFill>
                  <a:srgbClr val="FFFFFF"/>
                </a:solidFill>
                <a:latin typeface="Times New Roman"/>
                <a:ea typeface="+mj-ea"/>
                <a:cs typeface="Times New Roman"/>
                <a:sym typeface="HGMaruGothicMPRO"/>
              </a:rPr>
              <a:t>Post </a:t>
            </a:r>
            <a:r>
              <a:rPr kumimoji="0" lang="en-US" altLang="en-US" dirty="0" err="1" smtClean="0">
                <a:solidFill>
                  <a:srgbClr val="FFFFFF"/>
                </a:solidFill>
                <a:latin typeface="Times New Roman"/>
                <a:ea typeface="+mj-ea"/>
                <a:cs typeface="Times New Roman"/>
                <a:sym typeface="HGMaruGothicMPRO"/>
              </a:rPr>
              <a:t>ope</a:t>
            </a:r>
            <a:r>
              <a:rPr kumimoji="0" lang="ja-JP" altLang="en-US" dirty="0" smtClean="0">
                <a:solidFill>
                  <a:srgbClr val="FFFFFF"/>
                </a:solidFill>
                <a:latin typeface="Times New Roman"/>
                <a:ea typeface="+mj-ea"/>
                <a:cs typeface="Times New Roman"/>
                <a:sym typeface="HGMaruGothicMPRO"/>
              </a:rPr>
              <a:t>＞</a:t>
            </a:r>
            <a:endParaRPr kumimoji="0" lang="ja-JP" altLang="en-US" dirty="0">
              <a:solidFill>
                <a:srgbClr val="FFFFFF"/>
              </a:solidFill>
              <a:latin typeface="Times New Roman"/>
              <a:ea typeface="+mj-ea"/>
              <a:cs typeface="Times New Roman"/>
              <a:sym typeface="HGMaruGothicMPRO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817228" y="1149893"/>
            <a:ext cx="1220095" cy="3491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7" tIns="35717" rIns="35717" bIns="35717" numCol="1" spcCol="26788" rtlCol="0" anchor="ctr">
            <a:spAutoFit/>
          </a:bodyPr>
          <a:lstStyle/>
          <a:p>
            <a:pPr algn="ctr" defTabSz="410751" latinLnBrk="1" hangingPunct="0"/>
            <a:r>
              <a:rPr kumimoji="0" lang="ja-JP" altLang="en-US" dirty="0" smtClean="0">
                <a:solidFill>
                  <a:srgbClr val="FFFFFF"/>
                </a:solidFill>
                <a:latin typeface="Times New Roman"/>
                <a:ea typeface="+mj-ea"/>
                <a:cs typeface="Times New Roman"/>
                <a:sym typeface="HGMaruGothicMPRO"/>
              </a:rPr>
              <a:t>＜</a:t>
            </a:r>
            <a:r>
              <a:rPr kumimoji="0" lang="en-US" altLang="ja-JP" dirty="0" smtClean="0">
                <a:solidFill>
                  <a:srgbClr val="FFFFFF"/>
                </a:solidFill>
                <a:latin typeface="Times New Roman"/>
                <a:ea typeface="+mj-ea"/>
                <a:cs typeface="Times New Roman"/>
                <a:sym typeface="HGMaruGothicMPRO"/>
              </a:rPr>
              <a:t>Post op</a:t>
            </a:r>
            <a:r>
              <a:rPr kumimoji="0" lang="ja-JP" altLang="en-US" dirty="0" smtClean="0">
                <a:solidFill>
                  <a:srgbClr val="FFFFFF"/>
                </a:solidFill>
                <a:latin typeface="Times New Roman"/>
                <a:ea typeface="+mj-ea"/>
                <a:cs typeface="Times New Roman"/>
                <a:sym typeface="HGMaruGothicMPRO"/>
              </a:rPr>
              <a:t>＞</a:t>
            </a:r>
            <a:endParaRPr kumimoji="0" lang="ja-JP" altLang="en-US" dirty="0">
              <a:solidFill>
                <a:srgbClr val="FFFFFF"/>
              </a:solidFill>
              <a:latin typeface="Times New Roman"/>
              <a:ea typeface="+mj-ea"/>
              <a:cs typeface="Times New Roman"/>
              <a:sym typeface="HGMaruGothicMPRO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68397" y="3075528"/>
            <a:ext cx="4814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solidFill>
                  <a:srgbClr val="FFFFFF"/>
                </a:solidFill>
              </a:rPr>
              <a:t>A</a:t>
            </a:r>
            <a:endParaRPr kumimoji="1" lang="ja-JP" altLang="en-US" sz="4000" dirty="0">
              <a:solidFill>
                <a:srgbClr val="FFFFFF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6180" y="6025957"/>
            <a:ext cx="463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FFFFFF"/>
                </a:solidFill>
              </a:rPr>
              <a:t>B</a:t>
            </a:r>
            <a:endParaRPr kumimoji="1" lang="ja-JP" altLang="en-US" sz="4000" dirty="0">
              <a:solidFill>
                <a:srgbClr val="FFFFFF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34347" y="3075529"/>
            <a:ext cx="458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solidFill>
                  <a:srgbClr val="FFFFFF"/>
                </a:solidFill>
              </a:rPr>
              <a:t>C</a:t>
            </a:r>
            <a:endParaRPr kumimoji="1" lang="ja-JP" altLang="en-US" sz="4000" dirty="0">
              <a:solidFill>
                <a:srgbClr val="FFFFFF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02107" y="1651000"/>
            <a:ext cx="1057451" cy="307777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LV partition</a:t>
            </a:r>
            <a:endParaRPr kumimoji="1" lang="ja-JP" altLang="en-US" sz="14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1359558" y="1958777"/>
            <a:ext cx="507342" cy="212923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302370" y="4826000"/>
            <a:ext cx="1057188" cy="523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Remnant of </a:t>
            </a:r>
          </a:p>
          <a:p>
            <a:r>
              <a:rPr kumimoji="1" lang="en-US" altLang="ja-JP" sz="1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the partition</a:t>
            </a:r>
            <a:endParaRPr kumimoji="1" lang="ja-JP" altLang="en-US" sz="14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1359558" y="5349220"/>
            <a:ext cx="507342" cy="20068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4817228" y="1651000"/>
            <a:ext cx="1338966" cy="307777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Apical chamber</a:t>
            </a:r>
            <a:endParaRPr kumimoji="1" lang="ja-JP" altLang="en-US" sz="14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6156194" y="1968500"/>
            <a:ext cx="295406" cy="1016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7442200" y="2171700"/>
            <a:ext cx="1338828" cy="307777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Outlet chamber</a:t>
            </a:r>
            <a:endParaRPr kumimoji="1" lang="ja-JP" altLang="en-US" sz="14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flipH="1">
            <a:off x="7150100" y="2479477"/>
            <a:ext cx="292100" cy="149423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719222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7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5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28</Words>
  <Application>Microsoft Office PowerPoint</Application>
  <PresentationFormat>画面に合わせる (4:3)</PresentationFormat>
  <Paragraphs>12</Paragraphs>
  <Slides>1</Slides>
  <Notes>0</Notes>
  <HiddenSlides>0</HiddenSlides>
  <MMClips>3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ホワイト</vt:lpstr>
      <vt:lpstr>Fig.3   Perioperative echocardiography  　 A:  Pre operative echo showed a narrow communication         between 2 chambers in the left ventricle. B:  Echocardiography 1 week after surgery C:  Echocardiography  9 months after surgery showed a  wide       communication as  seen at  immediately after surgery.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Fig.1   Operative findings A:  Left ventriculotomy at the apexB: extracted thrombus</dc:title>
  <dc:creator>KOJI NOMURA</dc:creator>
  <cp:lastModifiedBy>John</cp:lastModifiedBy>
  <cp:revision>23</cp:revision>
  <dcterms:created xsi:type="dcterms:W3CDTF">2015-08-01T05:41:01Z</dcterms:created>
  <dcterms:modified xsi:type="dcterms:W3CDTF">2016-01-28T00:36:22Z</dcterms:modified>
</cp:coreProperties>
</file>